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76" r:id="rId9"/>
    <p:sldId id="263" r:id="rId10"/>
    <p:sldId id="262" r:id="rId11"/>
    <p:sldId id="264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61ECC-9BFA-4B7F-B988-4403EB7CC4A2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3220A-5AB1-4973-8141-3232610FE0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274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0FBA39-96C7-405E-9B6A-CA8E5ABFB482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486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0FBA39-96C7-405E-9B6A-CA8E5ABFB482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261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M_SUPER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 rot="16200000">
            <a:off x="-3143249" y="3143250"/>
            <a:ext cx="6858000" cy="571500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srgbClr val="ECEDE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-19784"/>
            <a:ext cx="12192001" cy="93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 userDrawn="1"/>
        </p:nvSpPr>
        <p:spPr>
          <a:xfrm>
            <a:off x="0" y="6215064"/>
            <a:ext cx="12192000" cy="642937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CEDE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>
            <a:spLocks noChangeArrowheads="1"/>
          </p:cNvSpPr>
          <p:nvPr userDrawn="1"/>
        </p:nvSpPr>
        <p:spPr bwMode="auto">
          <a:xfrm>
            <a:off x="10320469" y="6267450"/>
            <a:ext cx="167891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z="10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de-DE" altLang="de-DE" sz="100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Folie </a:t>
            </a:r>
            <a:fld id="{6070117A-FD57-4936-A52D-2652D5C24F45}" type="slidenum">
              <a:rPr lang="de-DE" altLang="de-DE" sz="1000" smtClean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de-DE" sz="1000" dirty="0">
              <a:solidFill>
                <a:srgbClr val="48515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 userDrawn="1"/>
        </p:nvSpPr>
        <p:spPr bwMode="auto">
          <a:xfrm>
            <a:off x="571502" y="6256863"/>
            <a:ext cx="7445393" cy="40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de-DE" altLang="de-DE" sz="1000" i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r" eaLnBrk="1" hangingPunct="1">
              <a:defRPr/>
            </a:pPr>
            <a:r>
              <a:rPr lang="de-DE" altLang="de-DE" sz="1000" i="0" dirty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Erzdiözese Freiburg </a:t>
            </a:r>
            <a:r>
              <a:rPr lang="de-DE" altLang="de-DE" sz="1000" b="1" i="0" dirty="0">
                <a:solidFill>
                  <a:srgbClr val="B61F29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</a:t>
            </a:r>
            <a:r>
              <a:rPr lang="de-DE" altLang="de-DE" sz="1000" i="0" dirty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Institut für Religionspädagogik</a:t>
            </a:r>
            <a:r>
              <a:rPr lang="de-DE" altLang="de-DE" sz="1000" b="1" i="0" dirty="0">
                <a:solidFill>
                  <a:srgbClr val="B61F29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I </a:t>
            </a:r>
            <a:r>
              <a:rPr lang="de-DE" altLang="de-DE" sz="1000" i="0" dirty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Habsburgerstraße 107 </a:t>
            </a:r>
            <a:r>
              <a:rPr lang="de-DE" altLang="de-DE" sz="1000" b="1" i="0" dirty="0">
                <a:solidFill>
                  <a:srgbClr val="B61F29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</a:t>
            </a:r>
            <a:r>
              <a:rPr lang="de-DE" altLang="de-DE" sz="1000" i="0" dirty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D-79104 Freiburg    </a:t>
            </a:r>
          </a:p>
        </p:txBody>
      </p:sp>
      <p:sp>
        <p:nvSpPr>
          <p:cNvPr id="11" name="Rechteck 10"/>
          <p:cNvSpPr/>
          <p:nvPr userDrawn="1"/>
        </p:nvSpPr>
        <p:spPr>
          <a:xfrm rot="16200000">
            <a:off x="9779011" y="6516501"/>
            <a:ext cx="650875" cy="48000"/>
          </a:xfrm>
          <a:prstGeom prst="rect">
            <a:avLst/>
          </a:prstGeom>
          <a:solidFill>
            <a:srgbClr val="B61F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dirty="0">
              <a:solidFill>
                <a:srgbClr val="0C30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/>
          </p:nvPr>
        </p:nvSpPr>
        <p:spPr>
          <a:xfrm>
            <a:off x="571501" y="928674"/>
            <a:ext cx="11186072" cy="500062"/>
          </a:xfrm>
        </p:spPr>
        <p:txBody>
          <a:bodyPr>
            <a:noAutofit/>
          </a:bodyPr>
          <a:lstStyle>
            <a:lvl1pPr>
              <a:buNone/>
              <a:defRPr sz="2000" b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4"/>
          </p:nvPr>
        </p:nvSpPr>
        <p:spPr>
          <a:xfrm>
            <a:off x="571503" y="1556792"/>
            <a:ext cx="11186069" cy="4572015"/>
          </a:xfrm>
        </p:spPr>
        <p:txBody>
          <a:bodyPr>
            <a:normAutofit/>
          </a:bodyPr>
          <a:lstStyle>
            <a:lvl1pPr>
              <a:buNone/>
              <a:defRPr sz="1600" baseline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>
          <a:xfrm>
            <a:off x="571502" y="260648"/>
            <a:ext cx="7636733" cy="404666"/>
          </a:xfrm>
        </p:spPr>
        <p:txBody>
          <a:bodyPr/>
          <a:lstStyle>
            <a:lvl1pPr algn="l">
              <a:defRPr sz="1400" b="0" baseline="0">
                <a:solidFill>
                  <a:srgbClr val="48515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6804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475818"/>
            <a:ext cx="9144000" cy="1343746"/>
          </a:xfrm>
        </p:spPr>
        <p:txBody>
          <a:bodyPr/>
          <a:lstStyle/>
          <a:p>
            <a:r>
              <a:rPr lang="de-DE" dirty="0"/>
              <a:t>Religionsunterricht heute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491" y="2724728"/>
            <a:ext cx="6400800" cy="2489200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2558473"/>
            <a:ext cx="9144000" cy="2699327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04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Wozu RU?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r>
              <a:rPr lang="de-DE" sz="3600" dirty="0"/>
              <a:t>„Wer von Religion keine Ahnung </a:t>
            </a:r>
          </a:p>
          <a:p>
            <a:pPr marL="0" indent="0">
              <a:buNone/>
            </a:pPr>
            <a:r>
              <a:rPr lang="de-DE" sz="3600" dirty="0"/>
              <a:t>hat, glaubt am Ende alles!“</a:t>
            </a:r>
          </a:p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endParaRPr lang="de-DE" sz="3600" dirty="0"/>
          </a:p>
          <a:p>
            <a:pPr marL="0" indent="0" algn="ctr">
              <a:buNone/>
            </a:pPr>
            <a:r>
              <a:rPr lang="de-DE" sz="3600" i="1" dirty="0">
                <a:sym typeface="Wingdings" panose="05000000000000000000" pitchFamily="2" charset="2"/>
              </a:rPr>
              <a:t> </a:t>
            </a:r>
            <a:r>
              <a:rPr lang="de-DE" sz="3600" i="1" dirty="0"/>
              <a:t>„Das Recht zu wissen - die Freiheit zu glauben.“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594" y="1294176"/>
            <a:ext cx="4303424" cy="304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3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Synode der Dt. Bistümer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„Religionsunterricht soll junge Menschen vertraut machen mit den </a:t>
            </a:r>
            <a:r>
              <a:rPr lang="de-DE" b="1" dirty="0"/>
              <a:t>geistigen Überlieferungen</a:t>
            </a:r>
            <a:r>
              <a:rPr lang="de-DE" dirty="0"/>
              <a:t>, die unsere kulturelle Situation geprägt haben.“ </a:t>
            </a:r>
          </a:p>
          <a:p>
            <a:pPr>
              <a:lnSpc>
                <a:spcPct val="150000"/>
              </a:lnSpc>
            </a:pPr>
            <a:r>
              <a:rPr lang="de-DE" dirty="0"/>
              <a:t>„Religionsunterricht soll jungen Menschen zur </a:t>
            </a:r>
            <a:r>
              <a:rPr lang="de-DE" b="1" dirty="0"/>
              <a:t>Selbstwerdung</a:t>
            </a:r>
            <a:r>
              <a:rPr lang="de-DE" dirty="0"/>
              <a:t> verhelfen.“ </a:t>
            </a:r>
          </a:p>
          <a:p>
            <a:pPr>
              <a:lnSpc>
                <a:spcPct val="150000"/>
              </a:lnSpc>
            </a:pPr>
            <a:r>
              <a:rPr lang="de-DE" dirty="0"/>
              <a:t>„Der Religionsunterricht soll die Schülerinnen und Schüler befähigen, auch </a:t>
            </a:r>
            <a:r>
              <a:rPr lang="de-DE" b="1" dirty="0"/>
              <a:t>kritisch</a:t>
            </a:r>
            <a:r>
              <a:rPr lang="de-DE" dirty="0"/>
              <a:t> mit gesellschaftlichen Entwicklungen umzugehen.“</a:t>
            </a:r>
          </a:p>
        </p:txBody>
      </p:sp>
    </p:spTree>
    <p:extLst>
      <p:ext uri="{BB962C8B-B14F-4D97-AF65-F5344CB8AC3E}">
        <p14:creationId xmlns:p14="http://schemas.microsoft.com/office/powerpoint/2010/main" val="1323642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</p:spPr>
        <p:txBody>
          <a:bodyPr/>
          <a:lstStyle/>
          <a:p>
            <a:pPr algn="ctr"/>
            <a:r>
              <a:rPr lang="de-DE" dirty="0"/>
              <a:t>Wozu RU?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„Seid stets bereit, jedem Rede und Antwort zu stehen, der nach der Hoffnung (dem Glauben) fragt, die (der) euch erfüllt.“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dirty="0"/>
              <a:t>   </a:t>
            </a:r>
            <a:r>
              <a:rPr lang="de-DE" sz="2000" dirty="0"/>
              <a:t>(1 Petr 3,15)</a:t>
            </a:r>
          </a:p>
          <a:p>
            <a:pPr>
              <a:lnSpc>
                <a:spcPct val="150000"/>
              </a:lnSpc>
            </a:pP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„Schülerinnen und Schüler zu einem begründeten Urteil in Glaubens- und Lebensfragen zu befähigen, gehört zu den anspruchsvollsten Zielen des Religionsunterrichtes in der Schule.“ </a:t>
            </a:r>
            <a:r>
              <a:rPr lang="de-DE" sz="1800" dirty="0"/>
              <a:t>Die deutschen Bischöfe: Religionsunterricht vor neuen Herausforderungen, 2005</a:t>
            </a:r>
          </a:p>
          <a:p>
            <a:pPr>
              <a:lnSpc>
                <a:spcPct val="150000"/>
              </a:lnSpc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468" y="2065481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9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RU an staatlichen Schulen?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7131" y="1117600"/>
            <a:ext cx="8144323" cy="5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8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6220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RU an staatlichen Schulen?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838200" y="951346"/>
            <a:ext cx="10515600" cy="55602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sz="16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70" y="1658841"/>
            <a:ext cx="5091097" cy="381832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296" y="1658841"/>
            <a:ext cx="5091097" cy="381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pPr algn="ctr"/>
            <a:r>
              <a:rPr lang="de-DE" sz="3600" dirty="0">
                <a:solidFill>
                  <a:prstClr val="black"/>
                </a:solidFill>
              </a:rPr>
              <a:t>RU an staatlichen Schulen!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09964"/>
            <a:ext cx="10515600" cy="49669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b="1" dirty="0"/>
              <a:t>Grundgesetz der BRD, Art 7: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i="1" dirty="0"/>
              <a:t>„Der Religionsunterricht ist in den öffentlichen Schulen (…) ordentliches Lehrfach. Unbeschadet des staatlichen Aufsichtsrechtes wird der Religionsunterricht in Übereinstimmung mit den Grundsätzen der Religionsgemeinschaften erteilt.“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Der </a:t>
            </a:r>
            <a:r>
              <a:rPr lang="de-DE" b="1" dirty="0">
                <a:sym typeface="Wingdings" panose="05000000000000000000" pitchFamily="2" charset="2"/>
              </a:rPr>
              <a:t>Staat</a:t>
            </a:r>
            <a:r>
              <a:rPr lang="de-DE" dirty="0">
                <a:sym typeface="Wingdings" panose="05000000000000000000" pitchFamily="2" charset="2"/>
              </a:rPr>
              <a:t> will den Religionsunterricht an seinen Schulen und kooperiert dafür mit den Religionsgemeinschaften.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Aufgrund der Religionsfreiheit gibt es die Möglichkeit, sich davon aus Glaubens- und Gewissensgründen abzumelden und Ethik zu besuchen.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1221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348"/>
          </a:xfrm>
        </p:spPr>
        <p:txBody>
          <a:bodyPr>
            <a:normAutofit/>
          </a:bodyPr>
          <a:lstStyle/>
          <a:p>
            <a:pPr algn="ctr"/>
            <a:r>
              <a:rPr lang="de-DE" sz="3200" dirty="0"/>
              <a:t>Zahlen zum RU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034474"/>
            <a:ext cx="10515600" cy="5142489"/>
          </a:xfrm>
        </p:spPr>
        <p:txBody>
          <a:bodyPr/>
          <a:lstStyle/>
          <a:p>
            <a:r>
              <a:rPr lang="de-DE" dirty="0"/>
              <a:t>Knapp ein </a:t>
            </a:r>
            <a:r>
              <a:rPr lang="de-DE" dirty="0" err="1"/>
              <a:t>Mio</a:t>
            </a:r>
            <a:r>
              <a:rPr lang="de-DE" dirty="0"/>
              <a:t> Schüler*innen besuchen in Deutschland den kath. RU in der GS. </a:t>
            </a:r>
          </a:p>
          <a:p>
            <a:r>
              <a:rPr lang="de-DE" dirty="0"/>
              <a:t>Über 200.000 Schüler*innen besuchen den kath. RU in der Erzdiözese Freiburg. (</a:t>
            </a:r>
            <a:r>
              <a:rPr lang="de-DE" dirty="0" err="1"/>
              <a:t>Sj</a:t>
            </a:r>
            <a:r>
              <a:rPr lang="de-DE" dirty="0"/>
              <a:t>. 2020/21)</a:t>
            </a:r>
          </a:p>
          <a:p>
            <a:r>
              <a:rPr lang="de-DE" dirty="0"/>
              <a:t>Im Dekanat </a:t>
            </a:r>
            <a:r>
              <a:rPr lang="de-DE" dirty="0" err="1"/>
              <a:t>Sig-Mess</a:t>
            </a:r>
            <a:r>
              <a:rPr lang="de-DE" dirty="0"/>
              <a:t> werden jede Woche insgesamt 506 Stunden kath. Religion an 50 Schulen erteilt, davon 126 Stunden von </a:t>
            </a:r>
            <a:r>
              <a:rPr lang="de-DE" dirty="0" err="1"/>
              <a:t>kirchl</a:t>
            </a:r>
            <a:r>
              <a:rPr lang="de-DE" dirty="0"/>
              <a:t>. RL und 380 Stunden von staatl. RL. (</a:t>
            </a:r>
            <a:r>
              <a:rPr lang="de-DE" dirty="0" err="1"/>
              <a:t>Sj</a:t>
            </a:r>
            <a:r>
              <a:rPr lang="de-DE" dirty="0"/>
              <a:t>. 2022/23)</a:t>
            </a:r>
          </a:p>
          <a:p>
            <a:r>
              <a:rPr lang="de-DE" dirty="0"/>
              <a:t>Die </a:t>
            </a:r>
            <a:r>
              <a:rPr lang="de-DE" dirty="0" err="1"/>
              <a:t>kirchl</a:t>
            </a:r>
            <a:r>
              <a:rPr lang="de-DE" dirty="0"/>
              <a:t>. RL teilen sich im Dekanat auf in sieben </a:t>
            </a:r>
            <a:r>
              <a:rPr lang="de-DE" dirty="0" err="1"/>
              <a:t>kirchl</a:t>
            </a:r>
            <a:r>
              <a:rPr lang="de-DE" dirty="0"/>
              <a:t>. Angestellte RL und 14 </a:t>
            </a:r>
            <a:r>
              <a:rPr lang="de-DE" dirty="0" err="1"/>
              <a:t>past</a:t>
            </a:r>
            <a:r>
              <a:rPr lang="de-DE" dirty="0"/>
              <a:t>. Mitarbeiter*innen.</a:t>
            </a:r>
          </a:p>
          <a:p>
            <a:r>
              <a:rPr lang="de-DE" dirty="0"/>
              <a:t>7 Schulen unterrichten nach dem Modell der „konfessionellen Kooperation“ </a:t>
            </a:r>
            <a:r>
              <a:rPr lang="de-DE" dirty="0" err="1"/>
              <a:t>evang</a:t>
            </a:r>
            <a:r>
              <a:rPr lang="de-DE" dirty="0"/>
              <a:t>. Und kath. Schüler*innen gemeinsam.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0451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293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Wie geht RU?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73019"/>
            <a:ext cx="6867556" cy="515066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214" y="1243445"/>
            <a:ext cx="2857500" cy="202622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7214" y="3641147"/>
            <a:ext cx="2857500" cy="214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6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1639"/>
          </a:xfrm>
        </p:spPr>
        <p:txBody>
          <a:bodyPr>
            <a:normAutofit/>
          </a:bodyPr>
          <a:lstStyle/>
          <a:p>
            <a:pPr algn="ctr"/>
            <a:r>
              <a:rPr lang="de-DE" sz="3600" dirty="0"/>
              <a:t>Wie geht RU?</a:t>
            </a:r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85" y="886691"/>
            <a:ext cx="7223231" cy="616377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069" y="1160318"/>
            <a:ext cx="3898654" cy="218324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9069" y="3740294"/>
            <a:ext cx="3856736" cy="244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748"/>
          </a:xfrm>
        </p:spPr>
        <p:txBody>
          <a:bodyPr>
            <a:normAutofit fontScale="90000"/>
          </a:bodyPr>
          <a:lstStyle/>
          <a:p>
            <a:pPr algn="ctr"/>
            <a:endParaRPr lang="de-DE" sz="3600" dirty="0"/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647420" y="1175771"/>
            <a:ext cx="6903192" cy="471790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98246" y="1553669"/>
            <a:ext cx="3813321" cy="276627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383747" y="407789"/>
            <a:ext cx="3294715" cy="264539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428966" y="3814166"/>
            <a:ext cx="3204276" cy="264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4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90656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200" dirty="0"/>
              <a:t>              BP Sek 1 Kl. 7-9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-1131598" y="1689533"/>
            <a:ext cx="7934325" cy="513397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501077" y="1943719"/>
            <a:ext cx="3239366" cy="220192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108382" y="631239"/>
            <a:ext cx="3366059" cy="225194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024111" y="3933788"/>
            <a:ext cx="3565542" cy="228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8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389938" cy="4572000"/>
          </a:xfrm>
        </p:spPr>
        <p:txBody>
          <a:bodyPr>
            <a:normAutofit/>
          </a:bodyPr>
          <a:lstStyle/>
          <a:p>
            <a:pPr marL="0" indent="0"/>
            <a:endParaRPr lang="de-DE" sz="200" dirty="0"/>
          </a:p>
          <a:p>
            <a:pPr marL="0" indent="0"/>
            <a:r>
              <a:rPr lang="de-DE" sz="2000" dirty="0"/>
              <a:t>Der </a:t>
            </a:r>
            <a:r>
              <a:rPr lang="de-DE" sz="2000" dirty="0">
                <a:solidFill>
                  <a:srgbClr val="C00000"/>
                </a:solidFill>
              </a:rPr>
              <a:t>Religionsunterricht unterstützt</a:t>
            </a:r>
            <a:r>
              <a:rPr lang="de-DE" sz="2000" dirty="0"/>
              <a:t> Schülerinnen und Schüler </a:t>
            </a:r>
            <a:r>
              <a:rPr lang="de-DE" sz="2000" dirty="0">
                <a:solidFill>
                  <a:srgbClr val="C00000"/>
                </a:solidFill>
              </a:rPr>
              <a:t>dabei</a:t>
            </a:r>
            <a:endParaRPr lang="de-DE" sz="2000" dirty="0"/>
          </a:p>
          <a:p>
            <a:pPr marL="0" indent="0"/>
            <a:endParaRPr lang="de-DE" sz="1800" dirty="0"/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B61F29"/>
                </a:solidFill>
              </a:rPr>
              <a:t>					       </a:t>
            </a:r>
            <a:r>
              <a:rPr lang="de-DE" sz="2000" dirty="0">
                <a:solidFill>
                  <a:srgbClr val="B61F29"/>
                </a:solidFill>
              </a:rPr>
              <a:t>■</a:t>
            </a:r>
            <a:r>
              <a:rPr lang="de-DE" sz="2000" dirty="0"/>
              <a:t> eine tragfähige 						         </a:t>
            </a:r>
            <a:r>
              <a:rPr lang="de-DE" sz="2000" dirty="0">
                <a:solidFill>
                  <a:srgbClr val="C00000"/>
                </a:solidFill>
              </a:rPr>
              <a:t>Sinnperspektive </a:t>
            </a:r>
            <a:r>
              <a:rPr lang="de-DE" sz="2000" dirty="0"/>
              <a:t>zu finden</a:t>
            </a:r>
          </a:p>
          <a:p>
            <a:endParaRPr lang="de-DE" sz="1000" dirty="0"/>
          </a:p>
          <a:p>
            <a:endParaRPr lang="de-DE" sz="600" dirty="0"/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</a:t>
            </a:r>
            <a:r>
              <a:rPr lang="de-DE" sz="2000" dirty="0">
                <a:solidFill>
                  <a:srgbClr val="C00000"/>
                </a:solidFill>
              </a:rPr>
              <a:t>■</a:t>
            </a:r>
            <a:r>
              <a:rPr lang="de-DE" sz="2000" dirty="0"/>
              <a:t> in Aneignung und Abgrenzung 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   					         eine </a:t>
            </a:r>
            <a:r>
              <a:rPr lang="de-DE" sz="2000" dirty="0">
                <a:solidFill>
                  <a:srgbClr val="C00000"/>
                </a:solidFill>
              </a:rPr>
              <a:t>konfliktfähige Ich-Identität 				         </a:t>
            </a:r>
            <a:r>
              <a:rPr lang="de-DE" sz="2000" dirty="0"/>
              <a:t>auszubilden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F6279B-171F-41E5-8FA8-E98253D3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2222885"/>
            <a:ext cx="3888432" cy="3888432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600" dirty="0">
                <a:solidFill>
                  <a:srgbClr val="C00000"/>
                </a:solidFill>
              </a:rPr>
              <a:t>Identitätsbildung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271209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389938" cy="4572000"/>
          </a:xfrm>
        </p:spPr>
        <p:txBody>
          <a:bodyPr>
            <a:normAutofit/>
          </a:bodyPr>
          <a:lstStyle/>
          <a:p>
            <a:pPr marL="0" indent="0"/>
            <a:endParaRPr lang="de-DE" sz="200" dirty="0"/>
          </a:p>
          <a:p>
            <a:pPr marL="0" indent="0"/>
            <a:r>
              <a:rPr lang="de-DE" sz="2000" dirty="0"/>
              <a:t>Der </a:t>
            </a:r>
            <a:r>
              <a:rPr lang="de-DE" sz="2000" dirty="0">
                <a:solidFill>
                  <a:srgbClr val="C00000"/>
                </a:solidFill>
              </a:rPr>
              <a:t>Religionsunterricht ermöglicht</a:t>
            </a:r>
            <a:r>
              <a:rPr lang="de-DE" sz="2000" dirty="0"/>
              <a:t> Schülerinnen und Schülern</a:t>
            </a:r>
          </a:p>
          <a:p>
            <a:pPr marL="0" indent="0"/>
            <a:endParaRPr lang="de-DE" sz="1800" dirty="0"/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B61F29"/>
                </a:solidFill>
              </a:rPr>
              <a:t>					       </a:t>
            </a:r>
            <a:r>
              <a:rPr lang="de-DE" sz="2000" dirty="0">
                <a:solidFill>
                  <a:srgbClr val="B61F29"/>
                </a:solidFill>
              </a:rPr>
              <a:t>■</a:t>
            </a:r>
            <a:r>
              <a:rPr lang="de-DE" sz="2000" dirty="0"/>
              <a:t> religiöses Grundwissen 					         als lebensbedeutsames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		         </a:t>
            </a:r>
            <a:r>
              <a:rPr lang="de-DE" sz="2000" dirty="0">
                <a:solidFill>
                  <a:srgbClr val="C00000"/>
                </a:solidFill>
              </a:rPr>
              <a:t>Orientierungswissen </a:t>
            </a:r>
            <a:r>
              <a:rPr lang="de-DE" sz="2000" dirty="0"/>
              <a:t>zu erwerben</a:t>
            </a:r>
          </a:p>
          <a:p>
            <a:pPr>
              <a:spcBef>
                <a:spcPts val="0"/>
              </a:spcBef>
            </a:pPr>
            <a:endParaRPr lang="de-DE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</a:t>
            </a:r>
            <a:r>
              <a:rPr lang="de-DE" sz="2000" dirty="0">
                <a:solidFill>
                  <a:srgbClr val="C00000"/>
                </a:solidFill>
              </a:rPr>
              <a:t>■</a:t>
            </a:r>
            <a:r>
              <a:rPr lang="de-DE" sz="2000" dirty="0"/>
              <a:t> religiös </a:t>
            </a:r>
            <a:r>
              <a:rPr lang="de-DE" sz="2000" dirty="0">
                <a:solidFill>
                  <a:srgbClr val="C00000"/>
                </a:solidFill>
              </a:rPr>
              <a:t>sprachfähig</a:t>
            </a:r>
            <a:r>
              <a:rPr lang="de-DE" sz="2000" dirty="0"/>
              <a:t> zu werden </a:t>
            </a:r>
          </a:p>
          <a:p>
            <a:pPr>
              <a:spcBef>
                <a:spcPts val="0"/>
              </a:spcBef>
            </a:pPr>
            <a:endParaRPr lang="de-DE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</a:t>
            </a:r>
            <a:r>
              <a:rPr lang="de-DE" sz="2000" dirty="0">
                <a:solidFill>
                  <a:srgbClr val="C00000"/>
                </a:solidFill>
              </a:rPr>
              <a:t>■</a:t>
            </a:r>
            <a:r>
              <a:rPr lang="de-DE" sz="2000" dirty="0"/>
              <a:t> erworbenes Wissen 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   					         mit der Frage nach Orientierung 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für das eigene Leben </a:t>
            </a:r>
            <a:r>
              <a:rPr lang="de-DE" sz="2000" dirty="0"/>
              <a:t>zu verbinden</a:t>
            </a:r>
          </a:p>
          <a:p>
            <a:pPr>
              <a:spcBef>
                <a:spcPts val="0"/>
              </a:spcBef>
            </a:pP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F6279B-171F-41E5-8FA8-E98253D3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2222885"/>
            <a:ext cx="3888432" cy="3888432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600" dirty="0">
                <a:solidFill>
                  <a:srgbClr val="C00000"/>
                </a:solidFill>
              </a:rPr>
              <a:t>Wissen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302153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389938" cy="4572000"/>
          </a:xfrm>
        </p:spPr>
        <p:txBody>
          <a:bodyPr>
            <a:normAutofit/>
          </a:bodyPr>
          <a:lstStyle/>
          <a:p>
            <a:pPr marL="0" indent="0"/>
            <a:endParaRPr lang="de-DE" sz="200" dirty="0"/>
          </a:p>
          <a:p>
            <a:pPr marL="0" indent="0"/>
            <a:r>
              <a:rPr lang="de-DE" sz="2000" dirty="0"/>
              <a:t>Der </a:t>
            </a:r>
            <a:r>
              <a:rPr lang="de-DE" sz="2000" dirty="0">
                <a:solidFill>
                  <a:srgbClr val="C00000"/>
                </a:solidFill>
              </a:rPr>
              <a:t>Religionsunterricht unterstützt</a:t>
            </a:r>
            <a:r>
              <a:rPr lang="de-DE" sz="2000" dirty="0"/>
              <a:t> Schülerinnen und Schüler </a:t>
            </a:r>
            <a:r>
              <a:rPr lang="de-DE" sz="2000" dirty="0">
                <a:solidFill>
                  <a:srgbClr val="B61F29"/>
                </a:solidFill>
              </a:rPr>
              <a:t>dabei</a:t>
            </a:r>
          </a:p>
          <a:p>
            <a:pPr marL="0" indent="0"/>
            <a:endParaRPr lang="de-DE" sz="1800" dirty="0"/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B61F29"/>
                </a:solidFill>
              </a:rPr>
              <a:t>					       </a:t>
            </a:r>
            <a:r>
              <a:rPr lang="de-DE" sz="2000" dirty="0">
                <a:solidFill>
                  <a:srgbClr val="B61F29"/>
                </a:solidFill>
              </a:rPr>
              <a:t>■</a:t>
            </a:r>
            <a:r>
              <a:rPr lang="de-DE" sz="2000" dirty="0"/>
              <a:t> im Diskurs einen </a:t>
            </a:r>
            <a:r>
              <a:rPr lang="de-DE" sz="2000" dirty="0">
                <a:solidFill>
                  <a:srgbClr val="C00000"/>
                </a:solidFill>
              </a:rPr>
              <a:t>eigenen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Standpunkt </a:t>
            </a:r>
            <a:r>
              <a:rPr lang="de-DE" sz="2000" dirty="0"/>
              <a:t>in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/>
              <a:t>religiösen und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</a:t>
            </a:r>
            <a:r>
              <a:rPr lang="de-DE" sz="2000" dirty="0"/>
              <a:t>ethischen Fragen zu entwickeln</a:t>
            </a:r>
          </a:p>
          <a:p>
            <a:pPr>
              <a:spcBef>
                <a:spcPts val="0"/>
              </a:spcBef>
            </a:pPr>
            <a:r>
              <a:rPr lang="de-DE" dirty="0">
                <a:solidFill>
                  <a:srgbClr val="C00000"/>
                </a:solidFill>
              </a:rPr>
              <a:t>						</a:t>
            </a:r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■</a:t>
            </a:r>
            <a:r>
              <a:rPr lang="de-DE" sz="1800" dirty="0"/>
              <a:t> </a:t>
            </a:r>
            <a:r>
              <a:rPr lang="de-DE" sz="2000" dirty="0"/>
              <a:t>andere Positionen zu überdenken 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</a:t>
            </a:r>
            <a:r>
              <a:rPr lang="de-DE" sz="2000" dirty="0"/>
              <a:t>und diesen mit </a:t>
            </a:r>
            <a:r>
              <a:rPr lang="de-DE" sz="2000" dirty="0">
                <a:solidFill>
                  <a:srgbClr val="B61F29"/>
                </a:solidFill>
              </a:rPr>
              <a:t>Toleranz</a:t>
            </a:r>
            <a:r>
              <a:rPr lang="de-DE" sz="2000" dirty="0"/>
              <a:t> 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		         zu begegnen</a:t>
            </a:r>
          </a:p>
          <a:p>
            <a:pPr>
              <a:spcBef>
                <a:spcPts val="0"/>
              </a:spcBef>
            </a:pPr>
            <a:endParaRPr lang="de-DE" dirty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</a:t>
            </a:r>
            <a:r>
              <a:rPr lang="de-DE" sz="2000" dirty="0">
                <a:solidFill>
                  <a:srgbClr val="C00000"/>
                </a:solidFill>
              </a:rPr>
              <a:t>■</a:t>
            </a:r>
            <a:r>
              <a:rPr lang="de-DE" sz="2000" dirty="0"/>
              <a:t> </a:t>
            </a:r>
            <a:r>
              <a:rPr lang="de-DE" sz="2000" dirty="0">
                <a:solidFill>
                  <a:srgbClr val="C00000"/>
                </a:solidFill>
              </a:rPr>
              <a:t>Verantwortung</a:t>
            </a:r>
            <a:r>
              <a:rPr lang="de-DE" sz="2000" dirty="0"/>
              <a:t> für sich selbst 				          und in der Gesellschaft zu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		          übernehmen</a:t>
            </a:r>
          </a:p>
          <a:p>
            <a:pPr>
              <a:spcBef>
                <a:spcPts val="0"/>
              </a:spcBef>
            </a:pP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F6279B-171F-41E5-8FA8-E98253D3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2222885"/>
            <a:ext cx="3888432" cy="3888432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600" dirty="0">
                <a:solidFill>
                  <a:srgbClr val="C00000"/>
                </a:solidFill>
              </a:rPr>
              <a:t>Haltung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11983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389938" cy="4572000"/>
          </a:xfrm>
        </p:spPr>
        <p:txBody>
          <a:bodyPr>
            <a:normAutofit/>
          </a:bodyPr>
          <a:lstStyle/>
          <a:p>
            <a:pPr marL="0" indent="0"/>
            <a:endParaRPr lang="de-DE" sz="200" dirty="0"/>
          </a:p>
          <a:p>
            <a:pPr marL="0" indent="0"/>
            <a:r>
              <a:rPr lang="de-DE" sz="2000" dirty="0"/>
              <a:t>Der </a:t>
            </a:r>
            <a:r>
              <a:rPr lang="de-DE" sz="2000" dirty="0">
                <a:solidFill>
                  <a:srgbClr val="C00000"/>
                </a:solidFill>
              </a:rPr>
              <a:t>Religionsunterricht fördert </a:t>
            </a:r>
            <a:r>
              <a:rPr lang="de-DE" sz="2000" dirty="0"/>
              <a:t>Schülerinnen und Schüler</a:t>
            </a:r>
          </a:p>
          <a:p>
            <a:pPr marL="0" indent="0"/>
            <a:endParaRPr lang="de-DE" sz="1800" dirty="0"/>
          </a:p>
          <a:p>
            <a:pPr marL="342000">
              <a:spcBef>
                <a:spcPts val="0"/>
              </a:spcBef>
            </a:pPr>
            <a:r>
              <a:rPr lang="de-DE" sz="1800" dirty="0">
                <a:solidFill>
                  <a:srgbClr val="B61F29"/>
                </a:solidFill>
              </a:rPr>
              <a:t>					       </a:t>
            </a:r>
            <a:r>
              <a:rPr lang="de-DE" sz="2000" dirty="0">
                <a:solidFill>
                  <a:srgbClr val="B61F29"/>
                </a:solidFill>
              </a:rPr>
              <a:t>■</a:t>
            </a:r>
            <a:r>
              <a:rPr lang="de-DE" sz="2000" dirty="0"/>
              <a:t> in der Begegnung mit Menschen </a:t>
            </a:r>
          </a:p>
          <a:p>
            <a:pPr marL="342000"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</a:t>
            </a:r>
            <a:r>
              <a:rPr lang="de-DE" sz="2000" dirty="0"/>
              <a:t>anderer Religionen, 					         Weltanschauungen und</a:t>
            </a:r>
          </a:p>
          <a:p>
            <a:pPr marL="342000">
              <a:spcBef>
                <a:spcPts val="0"/>
              </a:spcBef>
            </a:pPr>
            <a:r>
              <a:rPr lang="de-DE" sz="2000" dirty="0"/>
              <a:t>					         Lebensentwürfen </a:t>
            </a:r>
          </a:p>
          <a:p>
            <a:pPr marL="342000">
              <a:spcBef>
                <a:spcPts val="0"/>
              </a:spcBef>
            </a:pPr>
            <a:r>
              <a:rPr lang="de-DE" sz="2000" dirty="0"/>
              <a:t>					         die </a:t>
            </a:r>
            <a:r>
              <a:rPr lang="de-DE" sz="2000" dirty="0">
                <a:solidFill>
                  <a:srgbClr val="C00000"/>
                </a:solidFill>
              </a:rPr>
              <a:t>Perspektive anderer	   			                      </a:t>
            </a:r>
            <a:r>
              <a:rPr lang="de-DE" sz="2000" dirty="0"/>
              <a:t>nachzuvollziehen</a:t>
            </a:r>
            <a:r>
              <a:rPr lang="de-DE" sz="2000" dirty="0">
                <a:solidFill>
                  <a:srgbClr val="C00000"/>
                </a:solidFill>
              </a:rPr>
              <a:t>	</a:t>
            </a:r>
          </a:p>
          <a:p>
            <a:pPr marL="342000">
              <a:spcBef>
                <a:spcPts val="0"/>
              </a:spcBef>
            </a:pPr>
            <a:r>
              <a:rPr lang="de-DE" dirty="0">
                <a:solidFill>
                  <a:srgbClr val="C00000"/>
                </a:solidFill>
              </a:rPr>
              <a:t>		</a:t>
            </a:r>
          </a:p>
          <a:p>
            <a:pPr>
              <a:spcBef>
                <a:spcPts val="0"/>
              </a:spcBef>
            </a:pPr>
            <a:r>
              <a:rPr lang="de-DE" sz="1800" dirty="0">
                <a:solidFill>
                  <a:srgbClr val="C00000"/>
                </a:solidFill>
              </a:rPr>
              <a:t>					       ■</a:t>
            </a:r>
            <a:r>
              <a:rPr lang="de-DE" sz="1800" dirty="0"/>
              <a:t> </a:t>
            </a:r>
            <a:r>
              <a:rPr lang="de-DE" sz="2000" dirty="0"/>
              <a:t>im Dialog andere Positionen 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rgbClr val="C00000"/>
                </a:solidFill>
              </a:rPr>
              <a:t>					         </a:t>
            </a:r>
            <a:r>
              <a:rPr lang="de-DE" sz="2000" dirty="0"/>
              <a:t>gleichberechtigt zu </a:t>
            </a:r>
            <a:r>
              <a:rPr lang="de-DE" sz="2000" dirty="0">
                <a:solidFill>
                  <a:srgbClr val="C00000"/>
                </a:solidFill>
              </a:rPr>
              <a:t>akzeptieren</a:t>
            </a:r>
            <a:r>
              <a:rPr lang="de-DE" sz="2000" dirty="0"/>
              <a:t> 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		         ohne die eigene Überzeugung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				                      zu relativieren</a:t>
            </a:r>
          </a:p>
          <a:p>
            <a:pPr>
              <a:spcBef>
                <a:spcPts val="0"/>
              </a:spcBef>
            </a:pPr>
            <a:r>
              <a:rPr lang="de-DE" sz="2000" dirty="0"/>
              <a:t>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F6279B-171F-41E5-8FA8-E98253D35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2222885"/>
            <a:ext cx="3888432" cy="3888432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600" dirty="0">
                <a:solidFill>
                  <a:srgbClr val="C00000"/>
                </a:solidFill>
              </a:rPr>
              <a:t>Pluralitätsfähigkeit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284647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F22AC00-717B-428D-AF04-BAB1DE7CF4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6" b="12695"/>
          <a:stretch/>
        </p:blipFill>
        <p:spPr>
          <a:xfrm>
            <a:off x="1919537" y="893632"/>
            <a:ext cx="8748464" cy="5343681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887768"/>
            <a:ext cx="8389938" cy="5241571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defRPr/>
            </a:pPr>
            <a:r>
              <a:rPr lang="de-DE" sz="3600" dirty="0"/>
              <a:t>Was kann </a:t>
            </a:r>
            <a:r>
              <a:rPr lang="de-DE" sz="3600" i="1" dirty="0"/>
              <a:t>also </a:t>
            </a:r>
          </a:p>
          <a:p>
            <a:pPr marL="0">
              <a:spcBef>
                <a:spcPts val="0"/>
              </a:spcBef>
              <a:defRPr/>
            </a:pPr>
            <a:r>
              <a:rPr lang="de-DE" sz="3600" dirty="0"/>
              <a:t>der </a:t>
            </a:r>
            <a:r>
              <a:rPr lang="de-DE" sz="4800" dirty="0">
                <a:solidFill>
                  <a:srgbClr val="C00000"/>
                </a:solidFill>
              </a:rPr>
              <a:t>Religionsunterricht</a:t>
            </a:r>
            <a:r>
              <a:rPr lang="de-DE" sz="4800" dirty="0"/>
              <a:t> </a:t>
            </a:r>
          </a:p>
          <a:p>
            <a:pPr marL="0">
              <a:spcBef>
                <a:spcPts val="0"/>
              </a:spcBef>
              <a:defRPr/>
            </a:pPr>
            <a:r>
              <a:rPr lang="de-DE" sz="3600" dirty="0"/>
              <a:t>zur allgemeinen und individuellen </a:t>
            </a:r>
            <a:r>
              <a:rPr lang="de-DE" sz="4800" dirty="0">
                <a:solidFill>
                  <a:srgbClr val="C00000"/>
                </a:solidFill>
              </a:rPr>
              <a:t>Bildung</a:t>
            </a:r>
            <a:r>
              <a:rPr lang="de-DE" sz="3600" dirty="0"/>
              <a:t> beitragen?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14672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200" dirty="0">
                <a:solidFill>
                  <a:srgbClr val="C00000"/>
                </a:solidFill>
              </a:rPr>
              <a:t>Fazit 1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389938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defRPr/>
            </a:pPr>
            <a:endParaRPr lang="de-DE" sz="1000" dirty="0"/>
          </a:p>
          <a:p>
            <a:pPr marL="0" indent="0">
              <a:spcBef>
                <a:spcPts val="0"/>
              </a:spcBef>
            </a:pPr>
            <a:r>
              <a:rPr lang="de-DE" sz="2800" dirty="0"/>
              <a:t>Katholischer </a:t>
            </a:r>
            <a:r>
              <a:rPr lang="de-DE" sz="2800" dirty="0">
                <a:solidFill>
                  <a:srgbClr val="C00000"/>
                </a:solidFill>
              </a:rPr>
              <a:t>Religionsunterricht</a:t>
            </a:r>
            <a:r>
              <a:rPr lang="de-DE" sz="2800" dirty="0"/>
              <a:t> trägt </a:t>
            </a:r>
          </a:p>
          <a:p>
            <a:pPr marL="0" indent="0">
              <a:spcBef>
                <a:spcPts val="0"/>
              </a:spcBef>
            </a:pPr>
            <a:r>
              <a:rPr lang="de-DE" sz="2800" dirty="0"/>
              <a:t>wesentlich dazu bei, dass </a:t>
            </a:r>
          </a:p>
          <a:p>
            <a:pPr marL="0" indent="0">
              <a:spcBef>
                <a:spcPts val="0"/>
              </a:spcBef>
            </a:pPr>
            <a:endParaRPr lang="de-DE" sz="1200" dirty="0"/>
          </a:p>
          <a:p>
            <a:pPr marL="0" indent="0">
              <a:spcBef>
                <a:spcPts val="0"/>
              </a:spcBef>
            </a:pPr>
            <a:r>
              <a:rPr lang="de-DE" sz="2800" i="1" dirty="0"/>
              <a:t>„Schülerinnen und Schüler </a:t>
            </a:r>
            <a:r>
              <a:rPr lang="de-DE" sz="2800" i="1" dirty="0">
                <a:solidFill>
                  <a:srgbClr val="C00000"/>
                </a:solidFill>
              </a:rPr>
              <a:t>existenzielle und theologische Fragen </a:t>
            </a:r>
            <a:r>
              <a:rPr lang="de-DE" sz="2800" i="1" dirty="0"/>
              <a:t>stellen, </a:t>
            </a:r>
            <a:r>
              <a:rPr lang="de-DE" sz="2800" i="1" dirty="0">
                <a:solidFill>
                  <a:srgbClr val="C00000"/>
                </a:solidFill>
              </a:rPr>
              <a:t>reflektieren</a:t>
            </a:r>
            <a:r>
              <a:rPr lang="de-DE" sz="2800" i="1" dirty="0"/>
              <a:t> und</a:t>
            </a:r>
          </a:p>
          <a:p>
            <a:pPr marL="0" indent="0">
              <a:spcBef>
                <a:spcPts val="0"/>
              </a:spcBef>
            </a:pPr>
            <a:r>
              <a:rPr lang="de-DE" sz="2800" i="1" dirty="0"/>
              <a:t>in Bezug auf die christliche Tradition [und in Auseinandersetzung mit anderen Religionen, Weltanschauungen und Lebensentwürfen] eigenständig </a:t>
            </a:r>
            <a:r>
              <a:rPr lang="de-DE" sz="2800" i="1" dirty="0">
                <a:solidFill>
                  <a:srgbClr val="C00000"/>
                </a:solidFill>
              </a:rPr>
              <a:t>beantworten und deuten </a:t>
            </a:r>
            <a:r>
              <a:rPr lang="de-DE" sz="2800" i="1" dirty="0"/>
              <a:t>können“</a:t>
            </a:r>
            <a:r>
              <a:rPr lang="de-DE" sz="2800" dirty="0"/>
              <a:t>.</a:t>
            </a:r>
            <a:r>
              <a:rPr lang="de-DE" sz="2800" i="1" dirty="0"/>
              <a:t> </a:t>
            </a:r>
          </a:p>
          <a:p>
            <a:pPr marL="0" indent="0"/>
            <a:endParaRPr lang="de-DE" sz="800" i="1" dirty="0"/>
          </a:p>
          <a:p>
            <a:pPr marL="0" indent="0"/>
            <a:r>
              <a:rPr lang="de-DE" i="1" dirty="0"/>
              <a:t>(Leitgedanken des Fachplans Katholische Religionslehre 2016</a:t>
            </a:r>
            <a:r>
              <a:rPr lang="de-DE" i="1"/>
              <a:t>, S.3)</a:t>
            </a:r>
            <a:endParaRPr lang="de-DE" i="1" dirty="0"/>
          </a:p>
          <a:p>
            <a:endParaRPr lang="de-DE" sz="1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23967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>
          <a:xfrm>
            <a:off x="1952625" y="928688"/>
            <a:ext cx="8389938" cy="628650"/>
          </a:xfrm>
        </p:spPr>
        <p:txBody>
          <a:bodyPr/>
          <a:lstStyle/>
          <a:p>
            <a:pPr>
              <a:defRPr/>
            </a:pPr>
            <a:r>
              <a:rPr lang="de-DE" sz="3200" dirty="0">
                <a:solidFill>
                  <a:srgbClr val="C00000"/>
                </a:solidFill>
              </a:rPr>
              <a:t>Fazit 2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607871" cy="4572000"/>
          </a:xfrm>
        </p:spPr>
        <p:txBody>
          <a:bodyPr>
            <a:normAutofit fontScale="92500" lnSpcReduction="20000"/>
          </a:bodyPr>
          <a:lstStyle/>
          <a:p>
            <a:pPr marL="0">
              <a:spcBef>
                <a:spcPts val="0"/>
              </a:spcBef>
              <a:defRPr/>
            </a:pPr>
            <a:endParaRPr lang="de-DE" sz="1000" dirty="0"/>
          </a:p>
          <a:p>
            <a:pPr marL="0" indent="0">
              <a:spcBef>
                <a:spcPts val="0"/>
              </a:spcBef>
            </a:pPr>
            <a:r>
              <a:rPr lang="de-DE" sz="3000" dirty="0"/>
              <a:t>Katholischer </a:t>
            </a:r>
            <a:r>
              <a:rPr lang="de-DE" sz="3000" dirty="0">
                <a:solidFill>
                  <a:srgbClr val="C00000"/>
                </a:solidFill>
              </a:rPr>
              <a:t>Religionsunterricht</a:t>
            </a:r>
            <a:r>
              <a:rPr lang="de-DE" sz="3000" dirty="0"/>
              <a:t> </a:t>
            </a:r>
          </a:p>
          <a:p>
            <a:pPr marL="0" indent="0">
              <a:spcBef>
                <a:spcPts val="0"/>
              </a:spcBef>
            </a:pPr>
            <a:r>
              <a:rPr lang="de-DE" sz="3000" dirty="0">
                <a:solidFill>
                  <a:srgbClr val="C00000"/>
                </a:solidFill>
              </a:rPr>
              <a:t>stärkt</a:t>
            </a:r>
            <a:r>
              <a:rPr lang="de-DE" sz="3000" dirty="0"/>
              <a:t> Schülerinnen und Schüler in ihrer </a:t>
            </a:r>
            <a:r>
              <a:rPr lang="de-DE" sz="3000" dirty="0">
                <a:solidFill>
                  <a:srgbClr val="C00000"/>
                </a:solidFill>
              </a:rPr>
              <a:t>Individualität</a:t>
            </a:r>
            <a:r>
              <a:rPr lang="de-DE" sz="3000" dirty="0"/>
              <a:t> </a:t>
            </a:r>
          </a:p>
          <a:p>
            <a:pPr marL="0" indent="0">
              <a:spcBef>
                <a:spcPts val="0"/>
              </a:spcBef>
            </a:pPr>
            <a:endParaRPr lang="de-DE" sz="1200" dirty="0"/>
          </a:p>
          <a:p>
            <a:pPr marL="0" indent="0">
              <a:spcBef>
                <a:spcPts val="0"/>
              </a:spcBef>
            </a:pPr>
            <a:r>
              <a:rPr lang="de-DE" sz="3000" dirty="0"/>
              <a:t>und </a:t>
            </a:r>
            <a:r>
              <a:rPr lang="de-DE" sz="3000" dirty="0">
                <a:solidFill>
                  <a:srgbClr val="B61F29"/>
                </a:solidFill>
              </a:rPr>
              <a:t>befähigt</a:t>
            </a:r>
            <a:r>
              <a:rPr lang="de-DE" sz="3000" dirty="0"/>
              <a:t> sie </a:t>
            </a:r>
          </a:p>
          <a:p>
            <a:pPr marL="0" indent="0">
              <a:spcBef>
                <a:spcPts val="0"/>
              </a:spcBef>
            </a:pPr>
            <a:r>
              <a:rPr lang="de-DE" sz="3000" dirty="0">
                <a:solidFill>
                  <a:srgbClr val="C00000"/>
                </a:solidFill>
              </a:rPr>
              <a:t>zur Teilhabe </a:t>
            </a:r>
            <a:r>
              <a:rPr lang="de-DE" sz="3000" dirty="0"/>
              <a:t>am gesellschaftlichen Leben.</a:t>
            </a:r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r>
              <a:rPr lang="de-DE" sz="2800" dirty="0"/>
              <a:t>                           </a:t>
            </a:r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dirty="0"/>
          </a:p>
          <a:p>
            <a:pPr marL="0" indent="0">
              <a:spcBef>
                <a:spcPts val="0"/>
              </a:spcBef>
            </a:pPr>
            <a:endParaRPr lang="de-DE" dirty="0"/>
          </a:p>
          <a:p>
            <a:pPr marL="0" indent="0">
              <a:spcBef>
                <a:spcPts val="0"/>
              </a:spcBef>
            </a:pPr>
            <a:r>
              <a:rPr lang="de-DE" dirty="0"/>
              <a:t>                                                                                                                    </a:t>
            </a:r>
          </a:p>
          <a:p>
            <a:pPr marL="0" indent="0">
              <a:spcBef>
                <a:spcPts val="0"/>
              </a:spcBef>
            </a:pPr>
            <a:r>
              <a:rPr lang="de-DE" dirty="0"/>
              <a:t>                                                                                                             </a:t>
            </a:r>
            <a:endParaRPr lang="de-DE" sz="1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DF7F98-A654-48A5-9AEF-20E9D68187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5" b="10137"/>
          <a:stretch/>
        </p:blipFill>
        <p:spPr>
          <a:xfrm>
            <a:off x="2094551" y="3284984"/>
            <a:ext cx="5820123" cy="264432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18B0A83-D734-4B84-B077-02B5CD3E09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4" r="11111"/>
          <a:stretch/>
        </p:blipFill>
        <p:spPr>
          <a:xfrm>
            <a:off x="8184233" y="3284985"/>
            <a:ext cx="1824925" cy="264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9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1454"/>
            <a:ext cx="10515600" cy="687820"/>
          </a:xfrm>
        </p:spPr>
        <p:txBody>
          <a:bodyPr>
            <a:normAutofit/>
          </a:bodyPr>
          <a:lstStyle/>
          <a:p>
            <a:r>
              <a:rPr lang="de-DE" sz="3200" b="1" dirty="0"/>
              <a:t>Die Dt. Bischöfe: Der RU vor neuen Herausforderungen (2015)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53309"/>
            <a:ext cx="8453582" cy="452365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„Religion eröffnet einen eigenen Zugang zur Wirklichkeit, der durch keinen anderen Modus der Welterfahrung ersetzt werden kann.“.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„Damit leistet er (der RU) einen eigenständigen, von anderen Unterrichtsfächern nicht ersetzbaren Beitrag zur Persönlichkeitsentwicklung und Weltorientierung im Rahmen schulischer Bildung.“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330" y="2318325"/>
            <a:ext cx="2377882" cy="338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49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952625" y="1557338"/>
            <a:ext cx="8607871" cy="4572000"/>
          </a:xfrm>
        </p:spPr>
        <p:txBody>
          <a:bodyPr>
            <a:normAutofit fontScale="85000" lnSpcReduction="20000"/>
          </a:bodyPr>
          <a:lstStyle/>
          <a:p>
            <a:pPr marL="0">
              <a:spcBef>
                <a:spcPts val="0"/>
              </a:spcBef>
              <a:defRPr/>
            </a:pPr>
            <a:endParaRPr lang="de-DE" sz="1000" dirty="0"/>
          </a:p>
          <a:p>
            <a:pPr marL="0" indent="0" algn="ctr">
              <a:spcBef>
                <a:spcPts val="0"/>
              </a:spcBef>
            </a:pPr>
            <a:endParaRPr lang="de-DE" sz="2800" dirty="0"/>
          </a:p>
          <a:p>
            <a:pPr marL="0" indent="0" algn="ctr">
              <a:spcBef>
                <a:spcPts val="0"/>
              </a:spcBef>
            </a:pPr>
            <a:endParaRPr lang="de-DE" sz="2800" dirty="0"/>
          </a:p>
          <a:p>
            <a:pPr marL="0" indent="0" algn="ctr">
              <a:spcBef>
                <a:spcPts val="0"/>
              </a:spcBef>
            </a:pPr>
            <a:endParaRPr lang="de-DE" sz="2800" dirty="0"/>
          </a:p>
          <a:p>
            <a:pPr marL="0" indent="0" algn="ctr">
              <a:spcBef>
                <a:spcPts val="0"/>
              </a:spcBef>
            </a:pPr>
            <a:endParaRPr lang="de-DE" sz="4200" dirty="0"/>
          </a:p>
          <a:p>
            <a:pPr marL="0" indent="0" algn="ctr">
              <a:spcBef>
                <a:spcPts val="0"/>
              </a:spcBef>
            </a:pPr>
            <a:r>
              <a:rPr lang="de-DE" sz="4200" dirty="0">
                <a:solidFill>
                  <a:srgbClr val="C00000"/>
                </a:solidFill>
              </a:rPr>
              <a:t>Danke</a:t>
            </a:r>
          </a:p>
          <a:p>
            <a:pPr marL="0" indent="0" algn="ctr">
              <a:spcBef>
                <a:spcPts val="0"/>
              </a:spcBef>
            </a:pPr>
            <a:r>
              <a:rPr lang="de-DE" sz="2800" dirty="0"/>
              <a:t>für ihre Aufmerksamkeit!</a:t>
            </a:r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r>
              <a:rPr lang="de-DE" sz="2800" dirty="0"/>
              <a:t>                           </a:t>
            </a:r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sz="2800" dirty="0"/>
          </a:p>
          <a:p>
            <a:pPr marL="0" indent="0">
              <a:spcBef>
                <a:spcPts val="0"/>
              </a:spcBef>
            </a:pPr>
            <a:endParaRPr lang="de-DE" dirty="0"/>
          </a:p>
          <a:p>
            <a:pPr marL="0" indent="0">
              <a:spcBef>
                <a:spcPts val="0"/>
              </a:spcBef>
            </a:pPr>
            <a:endParaRPr lang="de-DE" dirty="0"/>
          </a:p>
          <a:p>
            <a:pPr marL="0" indent="0">
              <a:spcBef>
                <a:spcPts val="0"/>
              </a:spcBef>
            </a:pPr>
            <a:r>
              <a:rPr lang="de-DE" sz="3600" dirty="0"/>
              <a:t>                                                                                        </a:t>
            </a:r>
            <a:endParaRPr lang="de-DE" sz="12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52626" y="476672"/>
            <a:ext cx="6303963" cy="288032"/>
          </a:xfrm>
        </p:spPr>
        <p:txBody>
          <a:bodyPr/>
          <a:lstStyle/>
          <a:p>
            <a:pPr>
              <a:defRPr/>
            </a:pPr>
            <a:r>
              <a:rPr lang="de-DE" dirty="0"/>
              <a:t>Bildungswert des Faches Katholische Religionslehre</a:t>
            </a:r>
          </a:p>
        </p:txBody>
      </p:sp>
    </p:spTree>
    <p:extLst>
      <p:ext uri="{BB962C8B-B14F-4D97-AF65-F5344CB8AC3E}">
        <p14:creationId xmlns:p14="http://schemas.microsoft.com/office/powerpoint/2010/main" val="12699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909</Words>
  <Application>Microsoft Office PowerPoint</Application>
  <PresentationFormat>Breitbild</PresentationFormat>
  <Paragraphs>148</Paragraphs>
  <Slides>21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Office</vt:lpstr>
      <vt:lpstr>Religionsunterricht heute</vt:lpstr>
      <vt:lpstr>Wozu RU?</vt:lpstr>
      <vt:lpstr>Synode der Dt. Bistümer</vt:lpstr>
      <vt:lpstr>Wozu RU?</vt:lpstr>
      <vt:lpstr>RU an staatlichen Schulen?</vt:lpstr>
      <vt:lpstr>RU an staatlichen Schulen?</vt:lpstr>
      <vt:lpstr>RU an staatlichen Schulen!</vt:lpstr>
      <vt:lpstr>Zahlen zum RU</vt:lpstr>
      <vt:lpstr>Wie geht RU?</vt:lpstr>
      <vt:lpstr>Wie geht RU?</vt:lpstr>
      <vt:lpstr>PowerPoint-Präsentation</vt:lpstr>
      <vt:lpstr>              BP Sek 1 Kl. 7-9</vt:lpstr>
      <vt:lpstr>Bildungswert des Faches Katholische Religionslehre</vt:lpstr>
      <vt:lpstr>Bildungswert des Faches Katholische Religionslehre</vt:lpstr>
      <vt:lpstr>Bildungswert des Faches Katholische Religionslehre</vt:lpstr>
      <vt:lpstr>Bildungswert des Faches Katholische Religionslehre</vt:lpstr>
      <vt:lpstr>Bildungswert des Faches Katholische Religionslehre</vt:lpstr>
      <vt:lpstr>Bildungswert des Faches Katholische Religionslehre</vt:lpstr>
      <vt:lpstr>Bildungswert des Faches Katholische Religionslehre</vt:lpstr>
      <vt:lpstr>Die Dt. Bischöfe: Der RU vor neuen Herausforderungen (2015)</vt:lpstr>
      <vt:lpstr>Bildungswert des Faches Katholische Religionslehre</vt:lpstr>
    </vt:vector>
  </TitlesOfParts>
  <Company>Erzbistum Freiburg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Religionsunterricht heute</dc:title>
  <dc:creator>Otmar Wetzel</dc:creator>
  <cp:lastModifiedBy>Kiechle</cp:lastModifiedBy>
  <cp:revision>15</cp:revision>
  <dcterms:created xsi:type="dcterms:W3CDTF">2023-05-16T14:07:04Z</dcterms:created>
  <dcterms:modified xsi:type="dcterms:W3CDTF">2026-09-16T09:24:23Z</dcterms:modified>
</cp:coreProperties>
</file>